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5" r:id="rId4"/>
    <p:sldId id="276" r:id="rId5"/>
    <p:sldId id="277" r:id="rId6"/>
    <p:sldId id="284" r:id="rId7"/>
    <p:sldId id="265" r:id="rId8"/>
    <p:sldId id="278" r:id="rId9"/>
    <p:sldId id="291" r:id="rId10"/>
    <p:sldId id="283" r:id="rId11"/>
    <p:sldId id="293" r:id="rId12"/>
    <p:sldId id="292" r:id="rId13"/>
    <p:sldId id="290" r:id="rId14"/>
    <p:sldId id="294" r:id="rId15"/>
    <p:sldId id="279" r:id="rId16"/>
    <p:sldId id="285" r:id="rId17"/>
    <p:sldId id="288" r:id="rId18"/>
    <p:sldId id="287" r:id="rId19"/>
    <p:sldId id="295" r:id="rId20"/>
    <p:sldId id="286" r:id="rId21"/>
    <p:sldId id="289" r:id="rId22"/>
    <p:sldId id="268" r:id="rId23"/>
    <p:sldId id="273" r:id="rId24"/>
    <p:sldId id="266" r:id="rId25"/>
    <p:sldId id="297" r:id="rId26"/>
    <p:sldId id="296" r:id="rId27"/>
    <p:sldId id="269" r:id="rId28"/>
    <p:sldId id="267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F886-3FC5-CA44-A4BA-5A7112F2F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FF5C8-B399-5B44-ABBA-C7EA9C7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D987-10DD-D74C-B328-06B878B7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AF96-565B-0242-A57B-E37ECF17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8F22-B630-3A48-8465-15F9CE34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9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5BDC-A672-6248-965D-826D3B5A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D5AC0-319A-EA4F-B28E-14DC7BAE9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EFE1-EB7D-0949-90E8-3473E8E7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0EE8-C8C1-DC44-8CF2-A21A5FC2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CCD0-A851-7240-9B77-45209190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F3B8B-0B32-954D-8216-3DE8690A4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CEBDF-EF19-624F-8AA1-48BD3A3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31D1-455D-FC42-9C24-CA17EF66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A6CF9-F55C-6D4B-BEEA-A1A060D3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2817F-E328-3A4D-B3F7-930EDCC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833-84B3-CA4F-91F0-C2943441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5C4-4368-AB42-82EC-A04887B3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5BAED-F0D8-F147-A086-5177290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416A5-6421-7747-A8FB-19D27AC8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46DE7-2BC7-8548-8D69-A5CD3789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CCCB-C20E-9E42-85B7-7426FB7A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CD46-BA62-8F48-86E6-106F966AC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3C8D-5259-A444-944A-4F397132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DA35-459B-0B46-BC6C-227572C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7CB1-3AD9-C344-9AD1-A9E9E1D2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8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654-5583-1946-8AC8-A611D4B8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FCED-1338-D040-8B20-0061076D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EF2C-07F4-FD48-9854-5813565D8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D7AA-4FC5-1248-85B0-992E5A69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5AEE9-F5D7-5C4F-B8DB-6CB32A5D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7CD5D-C460-714E-A533-378C9CB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5B3E-3BD8-9146-A5C0-EBCB54A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8391-89F2-8744-B2BD-E561B279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F2FA2-54D4-DE47-85ED-8BAAEC1EC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5E61B-C6AF-1941-A59F-71B8EBB67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A347F-F492-9242-B3C3-1CE38669C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C7028-2550-2B40-BF6D-AB40D204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CDE44-5B29-9043-9462-4B50DCB2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ABB6A-1C2B-C54E-9B61-52E32B65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E49D-D5BB-0949-80BE-DA30A2C7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55C12-6AD6-A541-8442-9B504CF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65172-9EC2-D642-89A4-6C0E3F1F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AA705-FF08-7147-B9CC-E0E125CB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0443A-C543-D141-96DC-33B40747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76C6E-E0C5-D04B-AE1A-AA5D719F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2374D-631A-D742-9216-0F55E745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237E-57B4-1B45-B697-9CEBCE35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66742-0F65-1747-BE62-CBE1618A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B4CD5-7EE2-A04C-B2F0-83802F1C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93D62-F2CB-AA46-8ECA-2AA2A0E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086F-6390-3745-959A-C6209AA9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F920-6F07-0747-9820-2D7655B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F92-65B5-9D43-BB26-C5BEE7D3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C4413-B8AC-BC49-8FC2-41133A203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3C334-7D37-1C48-87C2-9DF06C381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A9DDF-E362-DA47-BE51-A45FE1FC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79A45-86F1-D442-81B1-54D34D8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CF284-6B4E-EA46-815F-A82D430E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8E4C7-6010-DD45-8E1B-A8709C3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D0DF-85BD-4D49-AC19-41725640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B26D6-9BFC-F94C-A2F4-D709C061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EB288-28C6-BE4B-AADB-446E2820C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24-FEA0-A24E-A679-C8E56AE93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0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C944-2CBB-9643-AA61-C2D62B50F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Opportunities w/ 10Ks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25D05-9564-7D41-A3EA-2A1570E7E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Exploring Clustering Based on Annual </a:t>
            </a:r>
            <a:r>
              <a:rPr lang="en-US"/>
              <a:t>Risk Disclosures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2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Universe-Correlations (Heatmap)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9672F-63E8-C244-BB8B-90128B10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486275"/>
          </a:xfrm>
        </p:spPr>
      </p:pic>
    </p:spTree>
    <p:extLst>
      <p:ext uri="{BB962C8B-B14F-4D97-AF65-F5344CB8AC3E}">
        <p14:creationId xmlns:p14="http://schemas.microsoft.com/office/powerpoint/2010/main" val="1562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Heatmap)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73F5CF-B631-824D-BFA7-F24DC382D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76824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Structure Graphs)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12E5C7-BC43-C94B-A761-A69E0C91E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9126"/>
            <a:ext cx="10515599" cy="4487837"/>
          </a:xfrm>
        </p:spPr>
      </p:pic>
    </p:spTree>
    <p:extLst>
      <p:ext uri="{BB962C8B-B14F-4D97-AF65-F5344CB8AC3E}">
        <p14:creationId xmlns:p14="http://schemas.microsoft.com/office/powerpoint/2010/main" val="123588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</a:t>
            </a:r>
            <a:r>
              <a:rPr lang="en-US" dirty="0" err="1"/>
              <a:t>Wordclouds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Universe-Affinity </a:t>
            </a:r>
            <a:r>
              <a:rPr lang="en-US"/>
              <a:t>Propogation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0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3006-3A36-524D-B47F-2945F376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A7B8-D449-704F-9112-D2731365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Define Universe</a:t>
            </a:r>
          </a:p>
          <a:p>
            <a:r>
              <a:rPr lang="en-US" dirty="0"/>
              <a:t>Choose/Define Corpus</a:t>
            </a:r>
          </a:p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Define Dictionary &amp;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Clean as Necessary</a:t>
            </a:r>
          </a:p>
          <a:p>
            <a:pPr lvl="1"/>
            <a:r>
              <a:rPr lang="en-US" dirty="0"/>
              <a:t>Stem/Lemma as Needed</a:t>
            </a:r>
          </a:p>
          <a:p>
            <a:pPr lvl="1"/>
            <a:r>
              <a:rPr lang="en-US" dirty="0"/>
              <a:t>Choose Vectorization Method &amp; Parameters</a:t>
            </a:r>
          </a:p>
          <a:p>
            <a:r>
              <a:rPr lang="en-US" dirty="0"/>
              <a:t>Choose Clustering Method</a:t>
            </a:r>
          </a:p>
          <a:p>
            <a:r>
              <a:rPr lang="en-US" dirty="0"/>
              <a:t>Clustering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17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Example-Different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 err="1"/>
              <a:t>Dendograms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2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Tech Creep Across 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Traditional Tech Dominated by Multi-Industry Juggernauts</a:t>
            </a:r>
          </a:p>
          <a:p>
            <a:pPr lvl="1"/>
            <a:r>
              <a:rPr lang="en-US" dirty="0"/>
              <a:t>Apple--Devices, Software, Content, Retail</a:t>
            </a:r>
          </a:p>
          <a:p>
            <a:pPr lvl="1"/>
            <a:r>
              <a:rPr lang="en-US" dirty="0"/>
              <a:t>Amazon—Retail, Cloud, Business Services, Content</a:t>
            </a:r>
          </a:p>
          <a:p>
            <a:pPr lvl="1"/>
            <a:r>
              <a:rPr lang="en-US" dirty="0"/>
              <a:t>Google—IoT, Cloud, Services, Content</a:t>
            </a:r>
          </a:p>
          <a:p>
            <a:r>
              <a:rPr lang="en-US" dirty="0"/>
              <a:t>IoT Creates a Whole New Industry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Match.com</a:t>
            </a:r>
            <a:endParaRPr lang="en-US" dirty="0"/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Non-Tech Industries Increasingly Focus on Tech-Related Issues</a:t>
            </a:r>
          </a:p>
          <a:p>
            <a:pPr lvl="1"/>
            <a:r>
              <a:rPr lang="en-US" dirty="0"/>
              <a:t>Management Tools, Blockchain, Cloud, Big Data, etc.</a:t>
            </a:r>
          </a:p>
          <a:p>
            <a:r>
              <a:rPr lang="en-US" dirty="0"/>
              <a:t>Software Specialization Based on End-Customer </a:t>
            </a:r>
          </a:p>
          <a:p>
            <a:pPr lvl="1"/>
            <a:r>
              <a:rPr lang="en-US" dirty="0"/>
              <a:t>Particularly in Finance</a:t>
            </a:r>
          </a:p>
        </p:txBody>
      </p:sp>
    </p:spTree>
    <p:extLst>
      <p:ext uri="{BB962C8B-B14F-4D97-AF65-F5344CB8AC3E}">
        <p14:creationId xmlns:p14="http://schemas.microsoft.com/office/powerpoint/2010/main" val="212054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Example-KNNs w/ Different N-Values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7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Example-KNNs w/ Different N-Values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6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7DA6-85B4-074F-8457-B3EF04F3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Similarity Matrix w/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9D75A-5D58-064C-9677-2EB9A094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Universe: Stocks with RD text for the past five years: 120 Stocks </a:t>
            </a:r>
          </a:p>
          <a:p>
            <a:r>
              <a:rPr lang="en-US" dirty="0"/>
              <a:t>Engineer=</a:t>
            </a:r>
            <a:r>
              <a:rPr lang="en-US" dirty="0" err="1"/>
              <a:t>TfIDF</a:t>
            </a:r>
            <a:r>
              <a:rPr lang="en-US" dirty="0"/>
              <a:t> Vectorization</a:t>
            </a:r>
          </a:p>
          <a:p>
            <a:pPr lvl="1"/>
            <a:r>
              <a:rPr lang="en-US" dirty="0"/>
              <a:t>All disclosures extracted between 2016 &amp; 2020.</a:t>
            </a:r>
          </a:p>
          <a:p>
            <a:pPr lvl="1"/>
            <a:r>
              <a:rPr lang="en-US" dirty="0"/>
              <a:t>Max Features = 1,000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=0.01</a:t>
            </a:r>
          </a:p>
          <a:p>
            <a:pPr lvl="1"/>
            <a:r>
              <a:rPr lang="en-US" dirty="0" err="1"/>
              <a:t>Max_DF</a:t>
            </a:r>
            <a:r>
              <a:rPr lang="en-US" dirty="0"/>
              <a:t> = 0.95</a:t>
            </a:r>
          </a:p>
          <a:p>
            <a:r>
              <a:rPr lang="en-US" dirty="0"/>
              <a:t>Clustering Methodology=Agglomerate</a:t>
            </a:r>
          </a:p>
          <a:p>
            <a:pPr lvl="1"/>
            <a:r>
              <a:rPr lang="en-US" dirty="0"/>
              <a:t>Clusters parameter set to 20. </a:t>
            </a:r>
          </a:p>
        </p:txBody>
      </p:sp>
    </p:spTree>
    <p:extLst>
      <p:ext uri="{BB962C8B-B14F-4D97-AF65-F5344CB8AC3E}">
        <p14:creationId xmlns:p14="http://schemas.microsoft.com/office/powerpoint/2010/main" val="1097393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0195-F441-064B-B4DD-BF9B054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5524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Distributions by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B1FE62-6DE2-A449-A1A3-DA8D1DF62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48007"/>
              </p:ext>
            </p:extLst>
          </p:nvPr>
        </p:nvGraphicFramePr>
        <p:xfrm>
          <a:off x="838199" y="890650"/>
          <a:ext cx="10515601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3491">
                  <a:extLst>
                    <a:ext uri="{9D8B030D-6E8A-4147-A177-3AD203B41FA5}">
                      <a16:colId xmlns:a16="http://schemas.microsoft.com/office/drawing/2014/main" val="3508252591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81610004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895924560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627130918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98157795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599105880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3164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93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6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003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767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86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135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061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27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31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3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5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260-3C56-904E-A62A-7C039B3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37400"/>
          </a:xfrm>
        </p:spPr>
        <p:txBody>
          <a:bodyPr>
            <a:normAutofit/>
          </a:bodyPr>
          <a:lstStyle/>
          <a:p>
            <a:r>
              <a:rPr lang="en-US" sz="2800" dirty="0"/>
              <a:t>Example: Annual Clusters for Stocks w/ SIC 7372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E1CD5A7-627C-E24F-B49F-622CE53E2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979012"/>
              </p:ext>
            </p:extLst>
          </p:nvPr>
        </p:nvGraphicFramePr>
        <p:xfrm>
          <a:off x="838199" y="819397"/>
          <a:ext cx="5257799" cy="540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829">
                  <a:extLst>
                    <a:ext uri="{9D8B030D-6E8A-4147-A177-3AD203B41FA5}">
                      <a16:colId xmlns:a16="http://schemas.microsoft.com/office/drawing/2014/main" val="636434026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749029429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7344418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917803135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2479072500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628016305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44555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9762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1838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6592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19047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01095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2511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5554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011255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62742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87028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21625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18380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62473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3825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96546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175412-ED5B-E94C-A9D5-65BF73E855DE}"/>
              </a:ext>
            </a:extLst>
          </p:cNvPr>
          <p:cNvSpPr txBox="1"/>
          <p:nvPr/>
        </p:nvSpPr>
        <p:spPr>
          <a:xfrm>
            <a:off x="6531429" y="902526"/>
            <a:ext cx="511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Interesting Sets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1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</a:t>
            </a:r>
            <a:r>
              <a:rPr lang="en-US"/>
              <a:t>Final Observations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1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Caveats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51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 Future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Mixture Modeling</a:t>
            </a:r>
          </a:p>
          <a:p>
            <a:r>
              <a:rPr lang="en-US" dirty="0"/>
              <a:t>Expand Universe to</a:t>
            </a:r>
          </a:p>
          <a:p>
            <a:r>
              <a:rPr lang="en-US" dirty="0"/>
              <a:t>Additional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607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C660-4C52-FA47-833C-927AD7E8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87099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Dataset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C89F44-F50C-7F4F-A665-FFEB457A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10120"/>
              </p:ext>
            </p:extLst>
          </p:nvPr>
        </p:nvGraphicFramePr>
        <p:xfrm>
          <a:off x="838199" y="831274"/>
          <a:ext cx="10515601" cy="54131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43363">
                  <a:extLst>
                    <a:ext uri="{9D8B030D-6E8A-4147-A177-3AD203B41FA5}">
                      <a16:colId xmlns:a16="http://schemas.microsoft.com/office/drawing/2014/main" val="1415647037"/>
                    </a:ext>
                  </a:extLst>
                </a:gridCol>
                <a:gridCol w="471682">
                  <a:extLst>
                    <a:ext uri="{9D8B030D-6E8A-4147-A177-3AD203B41FA5}">
                      <a16:colId xmlns:a16="http://schemas.microsoft.com/office/drawing/2014/main" val="3661839446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276628725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2429072438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18013147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402349048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422737371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976296727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48456877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509288940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751634358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945191822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21768950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208826653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31215798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15652300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627452809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59769066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21800856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014834383"/>
                    </a:ext>
                  </a:extLst>
                </a:gridCol>
              </a:tblGrid>
              <a:tr h="282522"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912495422"/>
                  </a:ext>
                </a:extLst>
              </a:tr>
              <a:tr h="58952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636914779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86560985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99335628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367277400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012144261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5773043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602308773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3602357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61984422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1437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7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1F30-EDDC-3C4C-91EC-1E06DFF8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8876-1BAB-4742-B0B2-89EEE374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6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Investment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Similarity Metrics between Companies</a:t>
            </a:r>
          </a:p>
          <a:p>
            <a:r>
              <a:rPr lang="en-US" dirty="0"/>
              <a:t>Companies as Mixture of Risk-Types</a:t>
            </a:r>
          </a:p>
          <a:p>
            <a:r>
              <a:rPr lang="en-US" dirty="0"/>
              <a:t>Value-Added Research</a:t>
            </a:r>
          </a:p>
          <a:p>
            <a:pPr lvl="1"/>
            <a:r>
              <a:rPr lang="en-US" dirty="0"/>
              <a:t>Changes in Market/Industry Structure over Time</a:t>
            </a:r>
          </a:p>
          <a:p>
            <a:pPr lvl="1"/>
            <a:r>
              <a:rPr lang="en-US" dirty="0"/>
              <a:t>Change in Company/Industry over Time?</a:t>
            </a:r>
          </a:p>
          <a:p>
            <a:r>
              <a:rPr lang="en-US" dirty="0"/>
              <a:t>Risk-Management Tool</a:t>
            </a:r>
          </a:p>
          <a:p>
            <a:pPr lvl="1"/>
            <a:r>
              <a:rPr lang="en-US" dirty="0"/>
              <a:t>Replacing Correlation for Optimization</a:t>
            </a:r>
          </a:p>
          <a:p>
            <a:pPr lvl="1"/>
            <a:r>
              <a:rPr lang="en-US" dirty="0"/>
              <a:t>Supplementing Discrete Bucketing</a:t>
            </a:r>
          </a:p>
        </p:txBody>
      </p:sp>
    </p:spTree>
    <p:extLst>
      <p:ext uri="{BB962C8B-B14F-4D97-AF65-F5344CB8AC3E}">
        <p14:creationId xmlns:p14="http://schemas.microsoft.com/office/powerpoint/2010/main" val="111474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2FE-0444-7E4B-9DAA-26C1887E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597C-C393-5043-9167-4FD75B273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9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8706-DAA2-7F49-A81E-FD7F03A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9628-2AB0-434A-AC7A-5D997419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9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EC88-C3DE-AD44-93D1-E0897502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D618-C75E-6C43-80A7-03CA1149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Support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 </a:t>
            </a:r>
          </a:p>
        </p:txBody>
      </p:sp>
    </p:spTree>
    <p:extLst>
      <p:ext uri="{BB962C8B-B14F-4D97-AF65-F5344CB8AC3E}">
        <p14:creationId xmlns:p14="http://schemas.microsoft.com/office/powerpoint/2010/main" val="349768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3AA-1522-6C43-88FB-98020EF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 </a:t>
            </a:r>
            <a:br>
              <a:rPr lang="en-US" dirty="0"/>
            </a:br>
            <a:r>
              <a:rPr lang="en-US" dirty="0"/>
              <a:t>Intro to EDGAR, 10Ks &amp; Risk 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A58E-874C-654E-99F1-8603F81B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2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4F29-9BD5-D949-8683-4C539801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5683-A7B9-8E49-AA29-1C22C6EB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A86-30A7-964A-B54F-0E76584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ADFE-A047-0845-9EA6-3F0CCFB3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Risk Disclosures from 10Ks Through 2011 (if applicable)</a:t>
            </a:r>
          </a:p>
          <a:p>
            <a:r>
              <a:rPr lang="en-US" dirty="0"/>
              <a:t>~150 Stocks Related to TMT</a:t>
            </a:r>
          </a:p>
          <a:p>
            <a:pPr lvl="1"/>
            <a:r>
              <a:rPr lang="en-US" dirty="0"/>
              <a:t>Internet</a:t>
            </a:r>
          </a:p>
          <a:p>
            <a:pPr lvl="1"/>
            <a:r>
              <a:rPr lang="en-US" dirty="0"/>
              <a:t>Retail-Tech or eCommerce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Traditional Media</a:t>
            </a:r>
          </a:p>
          <a:p>
            <a:pPr lvl="1"/>
            <a:r>
              <a:rPr lang="en-US" dirty="0"/>
              <a:t>CRM Software</a:t>
            </a:r>
          </a:p>
          <a:p>
            <a:r>
              <a:rPr lang="en-US" dirty="0"/>
              <a:t>US-Only</a:t>
            </a:r>
          </a:p>
          <a:p>
            <a:r>
              <a:rPr lang="en-US" dirty="0"/>
              <a:t>Across Market Cap &amp; Maturity Stages</a:t>
            </a:r>
          </a:p>
        </p:txBody>
      </p:sp>
    </p:spTree>
    <p:extLst>
      <p:ext uri="{BB962C8B-B14F-4D97-AF65-F5344CB8AC3E}">
        <p14:creationId xmlns:p14="http://schemas.microsoft.com/office/powerpoint/2010/main" val="219351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BBD-2857-634C-97FC-7227C9D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2DF-2358-304F-859D-AA50D57A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Universe-Official Industry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7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435</Words>
  <Application>Microsoft Macintosh PowerPoint</Application>
  <PresentationFormat>Widescreen</PresentationFormat>
  <Paragraphs>124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Opportunities w/ 10Ks</vt:lpstr>
      <vt:lpstr>Business Proposition:  Tech Creep Across Industries</vt:lpstr>
      <vt:lpstr>Business Proposition:  Investment Manager</vt:lpstr>
      <vt:lpstr>Business Proposition:  Important Considerations</vt:lpstr>
      <vt:lpstr>Dataset:   Intro to EDGAR, 10Ks &amp; Risk Disclosures</vt:lpstr>
      <vt:lpstr>Dataset: Extraction</vt:lpstr>
      <vt:lpstr>Universe</vt:lpstr>
      <vt:lpstr>Universe</vt:lpstr>
      <vt:lpstr>Universe-Official Industry Classifications</vt:lpstr>
      <vt:lpstr>Universe-Correlations (Heatmap)</vt:lpstr>
      <vt:lpstr>Universe- Correlations (Annual Heatmap)</vt:lpstr>
      <vt:lpstr>Universe- Correlations (Annual Structure Graphs)</vt:lpstr>
      <vt:lpstr>Universe-Wordclouds</vt:lpstr>
      <vt:lpstr>Universe-Affinity Propogation</vt:lpstr>
      <vt:lpstr>Modeling Process</vt:lpstr>
      <vt:lpstr>Simple Example-Different Feature Engineering</vt:lpstr>
      <vt:lpstr>Different Feature Engineering: Results</vt:lpstr>
      <vt:lpstr>Different Feature Engineering: Dendograms</vt:lpstr>
      <vt:lpstr>Different Feature Engineering: Dictionaries</vt:lpstr>
      <vt:lpstr>Simple Example-KNNs w/ Different N-Values</vt:lpstr>
      <vt:lpstr>Simple Example-KNNs w/ Different N-Values</vt:lpstr>
      <vt:lpstr>Creating A Similarity Matrix w/ Clusters</vt:lpstr>
      <vt:lpstr>Group Distributions by Year</vt:lpstr>
      <vt:lpstr>Example: Annual Clusters for Stocks w/ SIC 7372</vt:lpstr>
      <vt:lpstr>Conclusions: Final Observations</vt:lpstr>
      <vt:lpstr>Conclusions: Caveats</vt:lpstr>
      <vt:lpstr>Conclusions:  Future Steps</vt:lpstr>
      <vt:lpstr>Appendix: Dataset</vt:lpstr>
      <vt:lpstr>Appendix:  Resources</vt:lpstr>
      <vt:lpstr>Appendix:  Resources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gigep porter</dc:creator>
  <cp:lastModifiedBy>gigep porter</cp:lastModifiedBy>
  <cp:revision>67</cp:revision>
  <dcterms:created xsi:type="dcterms:W3CDTF">2021-07-21T15:50:26Z</dcterms:created>
  <dcterms:modified xsi:type="dcterms:W3CDTF">2021-08-05T14:12:37Z</dcterms:modified>
</cp:coreProperties>
</file>